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9" r:id="rId3"/>
    <p:sldId id="257" r:id="rId4"/>
    <p:sldId id="258" r:id="rId5"/>
    <p:sldId id="283" r:id="rId6"/>
    <p:sldId id="288" r:id="rId7"/>
    <p:sldId id="290" r:id="rId8"/>
    <p:sldId id="294" r:id="rId9"/>
    <p:sldId id="260" r:id="rId10"/>
    <p:sldId id="292" r:id="rId11"/>
    <p:sldId id="259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64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95" r:id="rId32"/>
    <p:sldId id="281" r:id="rId33"/>
    <p:sldId id="287" r:id="rId34"/>
    <p:sldId id="280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C7FF"/>
    <a:srgbClr val="FFECC7"/>
    <a:srgbClr val="FEFFC7"/>
    <a:srgbClr val="B1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9F17D-6571-4516-9C95-15C761BD6650}" v="237" dt="2023-06-21T11:37:00.627"/>
    <p1510:client id="{4D48B773-1B21-4AFC-BA66-266B60316F40}" v="56" dt="2023-06-21T08:01:30.678"/>
    <p1510:client id="{6A8A8140-1C0A-A196-10B2-5000544E98C7}" v="4439" dt="2023-06-21T11:47:03.878"/>
    <p1510:client id="{75B9103A-0CF4-4A1E-A622-967331E998D5}" v="53" dt="2023-06-21T09:29:35.986"/>
    <p1510:client id="{A087394C-F718-41EF-BE3D-5B82C134AFA0}" v="1" dt="2023-06-21T07:56:50.121"/>
    <p1510:client id="{FC2A006B-5AD1-461E-816D-ACB002A1CAE1}" v="60" dt="2023-06-21T10:11:03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6EFBA-0F3F-4322-9F07-362CA68E7EE5}" type="datetimeFigureOut">
              <a:t>21/06/2023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80CC-A9EB-44FE-8FED-C06AC59B63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16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cap="small"/>
              <a:t>Une Interface adapté à l'utilisateur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E80CC-A9EB-44FE-8FED-C06AC59B63BE}" type="slidenum"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89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Intranet =&gt; </a:t>
            </a:r>
            <a:r>
              <a:rPr lang="en-US" err="1">
                <a:cs typeface="Calibri"/>
              </a:rPr>
              <a:t>necessitant</a:t>
            </a:r>
            <a:r>
              <a:rPr lang="en-US">
                <a:cs typeface="Calibri"/>
              </a:rPr>
              <a:t> BDD et </a:t>
            </a:r>
            <a:r>
              <a:rPr lang="en-US" err="1">
                <a:cs typeface="Calibri"/>
              </a:rPr>
              <a:t>serveur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d'appli</a:t>
            </a:r>
            <a:endParaRPr lang="en-US">
              <a:cs typeface="Calibri"/>
            </a:endParaRPr>
          </a:p>
          <a:p>
            <a:r>
              <a:rPr lang="en-US">
                <a:cs typeface="+mn-lt"/>
              </a:rPr>
              <a:t>// </a:t>
            </a:r>
            <a:r>
              <a:rPr lang="en-US"/>
              <a:t>Cette solution aura </a:t>
            </a:r>
            <a:r>
              <a:rPr lang="en-US" err="1"/>
              <a:t>donc</a:t>
            </a:r>
            <a:endParaRPr lang="en-US" err="1">
              <a:cs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E80CC-A9EB-44FE-8FED-C06AC59B63BE}" type="slidenum"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43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QCD = </a:t>
            </a:r>
            <a:r>
              <a:rPr lang="en-US" b="1" err="1"/>
              <a:t>Qualité</a:t>
            </a:r>
            <a:r>
              <a:rPr lang="en-US" b="1"/>
              <a:t>, </a:t>
            </a:r>
            <a:r>
              <a:rPr lang="en-US" b="1" err="1"/>
              <a:t>Coût</a:t>
            </a:r>
            <a:r>
              <a:rPr lang="en-US" b="1"/>
              <a:t>, </a:t>
            </a:r>
            <a:r>
              <a:rPr lang="en-US" b="1" err="1"/>
              <a:t>Délais</a:t>
            </a:r>
            <a:endParaRPr lang="en-US" b="1" err="1">
              <a:cs typeface="Calibri"/>
            </a:endParaRPr>
          </a:p>
          <a:p>
            <a:endParaRPr lang="en-US" b="1"/>
          </a:p>
          <a:p>
            <a:r>
              <a:rPr lang="en-US" b="1"/>
              <a:t>RGPD = </a:t>
            </a:r>
            <a:r>
              <a:rPr lang="en-US" b="1" err="1"/>
              <a:t>Règlement</a:t>
            </a:r>
            <a:r>
              <a:rPr lang="en-US" b="1"/>
              <a:t> </a:t>
            </a:r>
            <a:r>
              <a:rPr lang="en-US" b="1" err="1"/>
              <a:t>Général</a:t>
            </a:r>
            <a:r>
              <a:rPr lang="en-US" b="1"/>
              <a:t> sur Protection des </a:t>
            </a:r>
            <a:r>
              <a:rPr lang="en-US" b="1" err="1"/>
              <a:t>Données</a:t>
            </a:r>
            <a:endParaRPr lang="en-US" b="1" err="1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E80CC-A9EB-44FE-8FED-C06AC59B63BE}" type="slidenum"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61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69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991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05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4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290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411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314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0768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22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923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834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63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3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301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91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88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276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Tp7 fil rouge :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Digichees</a:t>
            </a:r>
            <a:endParaRPr lang="fr-FR" err="1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Catil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Gillian, Le 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Devehat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Mikael, 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Eyili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Fatih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9BE242-D2EB-514F-FE53-56372B12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7C91-79A7-1F24-9122-121AA5B5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14962" cy="578224"/>
          </a:xfrm>
        </p:spPr>
        <p:txBody>
          <a:bodyPr>
            <a:normAutofit fontScale="90000"/>
          </a:bodyPr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Solutions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5D0DE-3060-B17A-05B5-517C3CCB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94011"/>
            <a:ext cx="9914962" cy="4397189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Délais prévus au sein des sprints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Connaitre les besoins des collaborateurs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 en agile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Délai prévu au sein du projet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Marge restante entre le buget maximal et le budget estimé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Marge Restante entre le delai estimé et le delai client</a:t>
            </a: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03B39E-89D2-794E-0C88-D6FD31EF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7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A2269-219A-17B3-8081-F9EED2CE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50488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Les Estimations des coûts</a:t>
            </a:r>
            <a:endParaRPr lang="fr-FR" err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7A622A-17C7-2588-6DAD-C6533E43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11</a:t>
            </a:fld>
            <a:endParaRPr lang="fr-FR"/>
          </a:p>
        </p:txBody>
      </p:sp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DD9AF039-9E36-BD15-5FC3-1CC14B3D2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66" y="1577788"/>
            <a:ext cx="7261972" cy="1913964"/>
          </a:xfrm>
        </p:spPr>
      </p:pic>
      <p:pic>
        <p:nvPicPr>
          <p:cNvPr id="8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27CEB7B6-A785-0690-CD05-3C48B4CF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53" y="3895585"/>
            <a:ext cx="7261411" cy="13617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D55C566-BD0D-E2DE-364A-4B9A9D85E81C}"/>
              </a:ext>
            </a:extLst>
          </p:cNvPr>
          <p:cNvSpPr txBox="1"/>
          <p:nvPr/>
        </p:nvSpPr>
        <p:spPr>
          <a:xfrm>
            <a:off x="1281953" y="5405717"/>
            <a:ext cx="797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Total : 79 339€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78A98FB-0325-FC89-E6B9-CBC88952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</a:t>
            </a:r>
          </a:p>
        </p:txBody>
      </p:sp>
    </p:spTree>
    <p:extLst>
      <p:ext uri="{BB962C8B-B14F-4D97-AF65-F5344CB8AC3E}">
        <p14:creationId xmlns:p14="http://schemas.microsoft.com/office/powerpoint/2010/main" val="16528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90508-88F6-8D6B-620D-F32E42E8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26050" cy="661737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Supplément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D8074B-57A0-F3D1-0BD1-D4F8B23B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4026"/>
            <a:ext cx="9926050" cy="4257174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L'achat de serveur pour la base de données : 2 000 €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L'installation du serveur pour la base de données : 1 500 €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L'achat de serveur pour l'application : 2 000 €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L'installation du serveur pour l'application : 1 500 €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Maintenance du serveur de base de données : 50 €/ horaire ou 200 €/ mensuel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Maintenance du serveur d'application :  50 €/ horaire ou 200 €/ mensuel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CA7D21-A4AE-06BF-FD96-F736694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C2578C-00B0-7B81-8D16-D548127E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</a:t>
            </a:r>
          </a:p>
        </p:txBody>
      </p:sp>
    </p:spTree>
    <p:extLst>
      <p:ext uri="{BB962C8B-B14F-4D97-AF65-F5344CB8AC3E}">
        <p14:creationId xmlns:p14="http://schemas.microsoft.com/office/powerpoint/2010/main" val="356819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19416-C6D9-E103-F07B-676E765B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50488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Prévisualisation du résultat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59DA77-3045-B349-946E-227834E7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13</a:t>
            </a:fld>
            <a:endParaRPr lang="fr-FR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12CCAFF-B650-50E6-9BE2-06A8C3370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826" y="1286434"/>
            <a:ext cx="6217172" cy="4289612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D48D64-42B2-F99D-EA40-65DFAA7C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Authentifications</a:t>
            </a:r>
          </a:p>
        </p:txBody>
      </p:sp>
    </p:spTree>
    <p:extLst>
      <p:ext uri="{BB962C8B-B14F-4D97-AF65-F5344CB8AC3E}">
        <p14:creationId xmlns:p14="http://schemas.microsoft.com/office/powerpoint/2010/main" val="254741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D19FEFA-91F1-D906-224C-F62DF954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41963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Administration</a:t>
            </a:r>
            <a:endParaRPr lang="fr-FR" err="1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3FB4787-2274-3FD5-2C2E-D7ABD1BF9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867" y="1716851"/>
            <a:ext cx="5878718" cy="4055534"/>
          </a:xfr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92E87B1A-1C3C-5E35-333A-86E52218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81B63A0-AC09-CE53-ABC9-94BEBB73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3533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F63CC400-D2A6-10AD-46AC-0A7E866D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20" y="1847417"/>
            <a:ext cx="5788004" cy="3980816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2C497AF3-9FE5-AE4E-38A0-6C30438E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8CEDE6C-51C3-EF6A-D7E7-6FA7D623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75117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0">
            <a:extLst>
              <a:ext uri="{FF2B5EF4-FFF2-40B4-BE49-F238E27FC236}">
                <a16:creationId xmlns:a16="http://schemas.microsoft.com/office/drawing/2014/main" id="{A3C914D2-AA2C-35D6-EAF0-06AEB250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25" y="1468018"/>
            <a:ext cx="5920063" cy="4068221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4B4CAC4-9204-37D1-3CE2-AF3FEED2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16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71A5913-67C8-A49B-E4FF-70F55B03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50390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901B5ED8-7A36-D0C5-B538-490CB1B8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13" y="1804866"/>
            <a:ext cx="5325444" cy="3666451"/>
          </a:xfrm>
          <a:prstGeom prst="rect">
            <a:avLst/>
          </a:prstGeom>
        </p:spPr>
      </p:pic>
      <p:pic>
        <p:nvPicPr>
          <p:cNvPr id="9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FAFCA20B-5D08-2B52-ABDC-57D867BD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76" y="1720113"/>
            <a:ext cx="5450402" cy="3753778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B251D5F-6D6E-6984-1EF9-51C7ACC1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A9C061-AC78-09EB-0F99-86A6FCBE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88224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694AE961-09E1-DEA8-36DB-F766F1BD0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6" y="1278052"/>
            <a:ext cx="5504185" cy="3779340"/>
          </a:xfrm>
          <a:prstGeom prst="rect">
            <a:avLst/>
          </a:prstGeom>
        </p:spPr>
      </p:pic>
      <p:pic>
        <p:nvPicPr>
          <p:cNvPr id="9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A4A5082-D0E2-FA8D-6E04-F803D5719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17" y="1228163"/>
            <a:ext cx="5576605" cy="3834567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DEAB750-F032-87E0-F9A9-53319CD7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18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D78E1F4-A96E-C290-ACA3-E782FFCD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19543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4D1E15-4F82-7848-6446-B15589DCE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2952" y="1030110"/>
            <a:ext cx="5823958" cy="4036719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151183-A9D5-4A02-CCFA-85D93ACF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19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A78791-65E4-DE11-0A3F-C3C25652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87853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E1301-0412-2A56-E843-04979217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14962" cy="712695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4927C4-4BF7-59E0-E0EA-7437DD48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</a:t>
            </a:fld>
            <a:endParaRPr lang="en-US"/>
          </a:p>
        </p:txBody>
      </p:sp>
      <p:pic>
        <p:nvPicPr>
          <p:cNvPr id="10" name="Image 10" descr="Une image contenant nourriture, fromages, tranche, tranché&#10;&#10;Description générée automatiquement">
            <a:extLst>
              <a:ext uri="{FF2B5EF4-FFF2-40B4-BE49-F238E27FC236}">
                <a16:creationId xmlns:a16="http://schemas.microsoft.com/office/drawing/2014/main" id="{6778C299-F9C3-1A46-519E-E5E0F35FB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42" y="1322983"/>
            <a:ext cx="4039099" cy="2254624"/>
          </a:xfrm>
        </p:spPr>
      </p:pic>
      <p:pic>
        <p:nvPicPr>
          <p:cNvPr id="11" name="Image 11" descr="Une image contenant logo&#10;&#10;Description générée automatiquement">
            <a:extLst>
              <a:ext uri="{FF2B5EF4-FFF2-40B4-BE49-F238E27FC236}">
                <a16:creationId xmlns:a16="http://schemas.microsoft.com/office/drawing/2014/main" id="{178FB511-9218-E9F2-9E5F-0FCD76B1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21" y="3163702"/>
            <a:ext cx="1776692" cy="1767727"/>
          </a:xfrm>
          <a:prstGeom prst="rect">
            <a:avLst/>
          </a:prstGeom>
        </p:spPr>
      </p:pic>
      <p:pic>
        <p:nvPicPr>
          <p:cNvPr id="12" name="Image 12" descr="Une image contenant serviette, chiffon&#10;&#10;Description générée automatiquement">
            <a:extLst>
              <a:ext uri="{FF2B5EF4-FFF2-40B4-BE49-F238E27FC236}">
                <a16:creationId xmlns:a16="http://schemas.microsoft.com/office/drawing/2014/main" id="{F0F978B2-B738-F447-1836-7D7361AB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023" y="2214626"/>
            <a:ext cx="2734235" cy="2716305"/>
          </a:xfrm>
          <a:prstGeom prst="rect">
            <a:avLst/>
          </a:prstGeom>
        </p:spPr>
      </p:pic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A7DE0005-43FB-ED26-AC04-630BB012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pic>
        <p:nvPicPr>
          <p:cNvPr id="14" name="Image 14" descr="Une image contenant texte, enveloppe, fournitures de bureau, carte de visite&#10;&#10;Description générée automatiquement">
            <a:extLst>
              <a:ext uri="{FF2B5EF4-FFF2-40B4-BE49-F238E27FC236}">
                <a16:creationId xmlns:a16="http://schemas.microsoft.com/office/drawing/2014/main" id="{07620017-2472-78C1-0420-7E187141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940" y="1322295"/>
            <a:ext cx="2357718" cy="23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24EF43B-24D5-9CAD-E617-B8CF8693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83075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Gestion des stocks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E92929-66C6-EFE8-7191-3113FE5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71FD58-7E0C-C2BF-50FA-53147660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Gestion des stocks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3F3FB6E-581D-DD7C-DB59-87FAC150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2" y="1621504"/>
            <a:ext cx="5289176" cy="36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7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F9528414-545C-9D34-8D3B-22D81F28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497" y="1528703"/>
            <a:ext cx="5831681" cy="401790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48631-BB89-7D88-53F1-519A9231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DD1AF2-3756-613F-9E34-BAC56C91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Gestion des stocks</a:t>
            </a:r>
          </a:p>
        </p:txBody>
      </p:sp>
    </p:spTree>
    <p:extLst>
      <p:ext uri="{BB962C8B-B14F-4D97-AF65-F5344CB8AC3E}">
        <p14:creationId xmlns:p14="http://schemas.microsoft.com/office/powerpoint/2010/main" val="217862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E8971B4F-7C51-C680-69D8-0F52DFB0D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6" y="1265295"/>
            <a:ext cx="5117673" cy="3519312"/>
          </a:xfr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056549-948F-4A70-DEDD-03F763AA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252" y="1260919"/>
            <a:ext cx="5151496" cy="35271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AD687-9DEA-7511-3E29-1DF2F50F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8B755-9284-2634-06FC-55085F2C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Estimations - </a:t>
            </a:r>
            <a:r>
              <a:rPr lang="fr-FR"/>
              <a:t>Gestion des stocks</a:t>
            </a:r>
          </a:p>
        </p:txBody>
      </p:sp>
    </p:spTree>
    <p:extLst>
      <p:ext uri="{BB962C8B-B14F-4D97-AF65-F5344CB8AC3E}">
        <p14:creationId xmlns:p14="http://schemas.microsoft.com/office/powerpoint/2010/main" val="11366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8D31E817-3C0A-7907-EBDF-F009C2D2B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912" y="61147"/>
            <a:ext cx="5344406" cy="3669830"/>
          </a:xfrm>
        </p:spPr>
      </p:pic>
      <p:pic>
        <p:nvPicPr>
          <p:cNvPr id="8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193D26F-E1AF-CD4C-608A-D6301149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0" y="2737770"/>
            <a:ext cx="4013200" cy="2737127"/>
          </a:xfrm>
          <a:prstGeom prst="rect">
            <a:avLst/>
          </a:prstGeom>
        </p:spPr>
      </p:pic>
      <p:pic>
        <p:nvPicPr>
          <p:cNvPr id="9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A308EF95-1894-7BCE-A87B-29A59D3A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881" y="3052427"/>
            <a:ext cx="4445940" cy="3048554"/>
          </a:xfrm>
          <a:prstGeom prst="rect">
            <a:avLst/>
          </a:prstGeom>
        </p:spPr>
      </p:pic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4F312007-7151-2804-538A-0E9FCB323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96" y="2622322"/>
            <a:ext cx="4624681" cy="3156169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4C51EA8-AC70-5886-6EF9-259F223E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23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2547884-2BD0-98FF-B482-6AB73717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stocks</a:t>
            </a:r>
          </a:p>
        </p:txBody>
      </p:sp>
    </p:spTree>
    <p:extLst>
      <p:ext uri="{BB962C8B-B14F-4D97-AF65-F5344CB8AC3E}">
        <p14:creationId xmlns:p14="http://schemas.microsoft.com/office/powerpoint/2010/main" val="344319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24EF43B-24D5-9CAD-E617-B8CF8693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1374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Gestion des colis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BBD4B26-B65E-22D3-96BD-9B0317C6A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658" y="1679221"/>
            <a:ext cx="5884397" cy="404612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8C4237-6FEA-7C31-3CEC-B4A2FE8E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FCF6AB-B4A3-5E29-EA8F-6979F0B0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429204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613287B3-65EC-D175-1878-AAADFF585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90" y="1538111"/>
            <a:ext cx="5290910" cy="3622793"/>
          </a:xfrm>
        </p:spPr>
      </p:pic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15E6FE8E-AA96-852A-F47F-96345137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11" y="1537834"/>
            <a:ext cx="5254977" cy="36224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7FE266-0DD1-33E9-EE5D-9EE775A3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D6C4C5-206D-951E-FCD7-52413E2E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236183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6">
            <a:extLst>
              <a:ext uri="{FF2B5EF4-FFF2-40B4-BE49-F238E27FC236}">
                <a16:creationId xmlns:a16="http://schemas.microsoft.com/office/drawing/2014/main" id="{723DEF09-2994-66C7-24BD-2DEDF689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37924"/>
            <a:ext cx="4464423" cy="3053468"/>
          </a:xfrm>
          <a:prstGeom prst="rect">
            <a:avLst/>
          </a:prstGeo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3A30494-6964-E99B-C9F3-383C2DF8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15" y="2769714"/>
            <a:ext cx="4286014" cy="2964869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06CA26E9-5806-D1ED-A463-7679E273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535" y="248577"/>
            <a:ext cx="4577644" cy="3142627"/>
          </a:xfrm>
          <a:prstGeom prst="rect">
            <a:avLst/>
          </a:prstGeom>
        </p:spPr>
      </p:pic>
      <p:pic>
        <p:nvPicPr>
          <p:cNvPr id="6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1C91BC-9805-BCB4-9A22-DAE0C806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45" y="2267401"/>
            <a:ext cx="5076236" cy="34709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8B16E5E-BA38-50A1-C1A1-BE59D908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26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36A1571-36BA-B7C2-E845-B9321D27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2160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92D74C-8A95-8566-737B-BC7A0B50A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28" y="466108"/>
            <a:ext cx="5226867" cy="3585163"/>
          </a:xfr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20580441-A64A-EA74-78AB-9AF81A31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85" y="2291586"/>
            <a:ext cx="5019792" cy="343193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E956B2-C657-8E1F-3139-A1F20F81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27</a:t>
            </a:fld>
            <a:endParaRPr lang="fr-FR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33F9CCCB-9A2E-0753-F80D-DF5620A48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59" y="523013"/>
            <a:ext cx="5647764" cy="3893526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E288406-B1AA-7C07-B675-69ADCD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24770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FA9852A-8E12-C0DF-9886-606DBE6B2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0" y="1058332"/>
            <a:ext cx="5901310" cy="4074349"/>
          </a:xfrm>
        </p:spPr>
      </p:pic>
      <p:pic>
        <p:nvPicPr>
          <p:cNvPr id="3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9C033BE-984A-2B4F-B6BE-F93A601E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1" y="1060200"/>
            <a:ext cx="5960533" cy="408848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B3EFE3-E79E-E331-1CAA-B1C86CBF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27A01A-251E-1BB8-6013-A558C19C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99591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24EF43B-24D5-9CAD-E617-B8CF8693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511148-B680-E59A-3E63-7732809A4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56" y="1556925"/>
            <a:ext cx="5030696" cy="3453460"/>
          </a:xfr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FCB8FD-272D-DB90-8AE7-6B17FCFA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04" y="1563903"/>
            <a:ext cx="4991570" cy="34573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972D48-58F3-43CC-985C-290F0035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088EDD-CD95-EECE-FA58-5BFBE2B4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33933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26729-6CDC-A711-4187-EEB5923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8461"/>
            <a:ext cx="9905998" cy="85137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Table des matières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9E662-4C12-37FE-1962-9F7CA6312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13496"/>
            <a:ext cx="10147607" cy="5144956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Rappel des besoins</a:t>
            </a:r>
            <a:endParaRPr lang="fr-FR"/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Technologie actuelle</a:t>
            </a: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fr-FR" sz="19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Les besoins</a:t>
            </a: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 solution proposée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Les 4 grandes fonctionnalités</a:t>
            </a:r>
            <a:endParaRPr lang="fr-FR" sz="19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 contraintes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Estimations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Estimations de temps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Estimations de coût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Supplément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Prévisualisation résultat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Méthodologie Agile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Jira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User Story</a:t>
            </a:r>
          </a:p>
          <a:p>
            <a:pPr lvl="1">
              <a:buClr>
                <a:srgbClr val="FFFFFF"/>
              </a:buClr>
            </a:pP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Definition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of 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Done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(DoD) et 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Definition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of 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Ready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fr-FR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DoR</a:t>
            </a: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Planning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Sprints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2AF6AA-07A2-4754-F81B-159D04D1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3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B5F8E3-4DB7-DD9F-4A41-B0505908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090" y="973665"/>
            <a:ext cx="5944570" cy="4102571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2139D7-A483-1693-1FB5-3216DBA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30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9384743-DCAF-B075-C937-05184DA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 -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2889318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D7637-499A-385D-8291-EB00AA54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26141"/>
            <a:ext cx="9914962" cy="479612"/>
          </a:xfrm>
        </p:spPr>
        <p:txBody>
          <a:bodyPr>
            <a:normAutofit fontScale="90000"/>
          </a:bodyPr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Jira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F13C50-404B-7F91-5F75-0203C7D2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29869"/>
            <a:ext cx="9914962" cy="436133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Outil de gestion de projet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Attlassian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Confluence 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Bitbucket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22E48-8E4D-12A5-2C3D-549691C1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FABD11-DCA8-C3D3-A54B-136E7602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2737528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60FE9-72A6-12E4-BE9D-47844A9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25593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User Story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D8F62B2-7ADF-1C40-4ADD-72EC1E734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70" y="1510552"/>
            <a:ext cx="7816400" cy="370690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3AFEB-5C12-1C46-8AC7-E2B9C9BC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32</a:t>
            </a:fld>
            <a:endParaRPr lang="fr-FR"/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D952C1D-1F15-B24E-1206-C1D9C319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355" y="1416424"/>
            <a:ext cx="2678819" cy="4114800"/>
          </a:xfrm>
          <a:prstGeom prst="rect">
            <a:avLst/>
          </a:prstGeom>
        </p:spPr>
      </p:pic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685AF80C-7DB6-093C-E1B7-2840D7424F87}"/>
              </a:ext>
            </a:extLst>
          </p:cNvPr>
          <p:cNvSpPr/>
          <p:nvPr/>
        </p:nvSpPr>
        <p:spPr>
          <a:xfrm>
            <a:off x="7180728" y="977153"/>
            <a:ext cx="2510118" cy="528917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CFA342F-F5D2-AE53-23C0-375707AC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386171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50056-23B7-DB40-751C-F28AC87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34752" cy="625416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Planning Poker</a:t>
            </a:r>
            <a:endParaRPr lang="fr-FR"/>
          </a:p>
        </p:txBody>
      </p:sp>
      <p:pic>
        <p:nvPicPr>
          <p:cNvPr id="5" name="Image 5" descr="Une image contenant meubles, blanc&#10;&#10;Description générée automatiquement">
            <a:extLst>
              <a:ext uri="{FF2B5EF4-FFF2-40B4-BE49-F238E27FC236}">
                <a16:creationId xmlns:a16="http://schemas.microsoft.com/office/drawing/2014/main" id="{0D3D6C11-E087-90FC-BDC9-C83B8D33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42" y="1861867"/>
            <a:ext cx="4962052" cy="385744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28F431-0D51-0242-2FDC-E25E1DE6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33</a:t>
            </a:fld>
            <a:endParaRPr lang="en-US"/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96706723-F108-2AED-BA7E-72A52CB0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79" y="1863124"/>
            <a:ext cx="5748067" cy="3879375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4C68969-52B9-4A72-59DD-B4D6CF1D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427213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60FE9-72A6-12E4-BE9D-47844A9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20375" cy="582284"/>
          </a:xfrm>
        </p:spPr>
        <p:txBody>
          <a:bodyPr/>
          <a:lstStyle/>
          <a:p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Definition</a:t>
            </a:r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of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Done</a:t>
            </a:r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et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Definition</a:t>
            </a:r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of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ready</a:t>
            </a:r>
            <a:endParaRPr lang="fr-FR" err="1"/>
          </a:p>
        </p:txBody>
      </p:sp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72A38D-4517-49BA-F0EA-4F40EC67E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6834" y="1255143"/>
            <a:ext cx="4778545" cy="456295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36F9D-3ADA-8B6A-227F-6A306577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97542E-9BC4-D0C4-F797-9DF52A9C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3932469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60FE9-72A6-12E4-BE9D-47844A9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34752" cy="711680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Planning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36F9D-3ADA-8B6A-227F-6A306577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35</a:t>
            </a:fld>
            <a:endParaRPr lang="fr-FR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61B437B-09B8-63F1-6D2E-1C8AE45C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88203"/>
            <a:ext cx="9905998" cy="2527486"/>
          </a:xfr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9D271C-25FD-5E62-8048-12939B11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60294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60FE9-72A6-12E4-BE9D-47844A9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34752" cy="59666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Sprints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2B7C832-0FAC-1B73-05EA-5969B58CA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95258"/>
            <a:ext cx="9905998" cy="225554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36F9D-3ADA-8B6A-227F-6A306577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2DECE3-A7C0-E1A2-3A1E-FE87836B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Méthodologie Agile</a:t>
            </a:r>
          </a:p>
        </p:txBody>
      </p:sp>
    </p:spTree>
    <p:extLst>
      <p:ext uri="{BB962C8B-B14F-4D97-AF65-F5344CB8AC3E}">
        <p14:creationId xmlns:p14="http://schemas.microsoft.com/office/powerpoint/2010/main" val="3136719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43EC6-8451-0E83-3FA3-A79DF0DA9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8145" r="-2" b="1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660FE9-72A6-12E4-BE9D-47844A9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40" y="267994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36F9D-3ADA-8B6A-227F-6A306577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303BFF-5071-B8E6-9D16-19308650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3292"/>
            <a:ext cx="9905998" cy="4257908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 métiers: Administrateur, Opérateur des colis et Opérateur des stocks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Aucun système de Rôle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Microsoft Access</a:t>
            </a:r>
            <a:endParaRPr lang="fr-FR"/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Equivalant à un Tableur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Macro VBA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base de données à +10 ans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Bug d'interface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Problème de saisie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Mauvaise Ergonomie</a:t>
            </a: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22302B3-90CE-46A8-3598-29EA95F988C7}"/>
              </a:ext>
            </a:extLst>
          </p:cNvPr>
          <p:cNvSpPr txBox="1">
            <a:spLocks/>
          </p:cNvSpPr>
          <p:nvPr/>
        </p:nvSpPr>
        <p:spPr>
          <a:xfrm>
            <a:off x="1143294" y="639704"/>
            <a:ext cx="9905998" cy="827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La technologie actuel</a:t>
            </a:r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AF00AD2-F4BF-4ECE-B1F1-8986483C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5B03037-BE50-D3CD-7B26-4D4E18A6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Rappel des besoins</a:t>
            </a:r>
          </a:p>
        </p:txBody>
      </p:sp>
    </p:spTree>
    <p:extLst>
      <p:ext uri="{BB962C8B-B14F-4D97-AF65-F5344CB8AC3E}">
        <p14:creationId xmlns:p14="http://schemas.microsoft.com/office/powerpoint/2010/main" val="333650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3EBBB-582B-1FC5-47AF-837FC93E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25289" cy="766823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Les besoins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BE050-1806-F375-47B8-24134C1C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6696"/>
            <a:ext cx="9925289" cy="4204504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Une Meilleure Ergonomie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Une Interface adapté à l'utilisateur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Sans Changer Les Fonctionnalités des Métiers</a:t>
            </a: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2D18FD-7C09-A888-5078-C8161C3C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484DD9-AFF2-C511-CDC0-447A0E4E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Rappel des besoins</a:t>
            </a:r>
          </a:p>
        </p:txBody>
      </p:sp>
    </p:spTree>
    <p:extLst>
      <p:ext uri="{BB962C8B-B14F-4D97-AF65-F5344CB8AC3E}">
        <p14:creationId xmlns:p14="http://schemas.microsoft.com/office/powerpoint/2010/main" val="224982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BB97-3E96-2BDA-9A0D-53555E33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14962" cy="676836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Solutions proposées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B25CF-4562-9DED-4F17-F3B008AC8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11941"/>
            <a:ext cx="9914962" cy="4379259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Intranet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Nécessité d'avoir un serveur de base de données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Nécessité d'avoir un serveur d'application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Aucun accès depuis l'extérieur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Possibilité passage d'os des postes en Windows 7, 8, 10, 11</a:t>
            </a: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Meilleure Ergonomie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Plus Intuitif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Plus Stable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Propice aux évolutions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7BBAD-8AEF-D58B-1FA7-3F0EA3F3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4C1C0A-6B71-6573-EF5D-2B3BEB1F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Rappel des besoins</a:t>
            </a:r>
          </a:p>
        </p:txBody>
      </p:sp>
    </p:spTree>
    <p:extLst>
      <p:ext uri="{BB962C8B-B14F-4D97-AF65-F5344CB8AC3E}">
        <p14:creationId xmlns:p14="http://schemas.microsoft.com/office/powerpoint/2010/main" val="412568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255753-F1DF-C1A9-8594-A16D6AD7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377" y="609600"/>
            <a:ext cx="9907361" cy="720525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Les 4 grandes fonctionnalités</a:t>
            </a:r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93F47F7-48E2-09E7-7985-E7D8EDA1E3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15972"/>
              </p:ext>
            </p:extLst>
          </p:nvPr>
        </p:nvGraphicFramePr>
        <p:xfrm>
          <a:off x="1149934" y="1327773"/>
          <a:ext cx="9906000" cy="459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84527487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3886323919"/>
                    </a:ext>
                  </a:extLst>
                </a:gridCol>
              </a:tblGrid>
              <a:tr h="34799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bg1"/>
                          </a:solidFill>
                        </a:rPr>
                        <a:t>Authentification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bg1"/>
                          </a:solidFill>
                        </a:rPr>
                        <a:t>Administration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46714"/>
                  </a:ext>
                </a:extLst>
              </a:tr>
              <a:tr h="1595717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fr-FR" sz="1400"/>
                        <a:t>Connecter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Déconnecter</a:t>
                      </a:r>
                    </a:p>
                  </a:txBody>
                  <a:tcPr>
                    <a:solidFill>
                      <a:srgbClr val="B1FA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User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Poids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Poids Vignettes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Conditionnement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Objet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Ville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Impression</a:t>
                      </a:r>
                    </a:p>
                  </a:txBody>
                  <a:tcPr>
                    <a:solidFill>
                      <a:srgbClr val="FEF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10531"/>
                  </a:ext>
                </a:extLst>
              </a:tr>
              <a:tr h="347991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Gestion des colis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Gestion des stocks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189142"/>
                  </a:ext>
                </a:extLst>
              </a:tr>
              <a:tr h="2303929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Commande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Historique des commandes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CRUD Client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Visualiser Liste d'emballage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Visualiser le rapport poids/colis et poids vignettes/colis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Visualiser des statistiques temporelles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Mail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Impression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endParaRPr lang="fr-FR"/>
                    </a:p>
                  </a:txBody>
                  <a:tcPr>
                    <a:solidFill>
                      <a:srgbClr val="FFECC7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Créer un nouveau stock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Mise à jour automatique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Mise à Jour manuel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Visualisation du Stock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Historique des stocks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fr-FR" sz="1400"/>
                        <a:t>Impression</a:t>
                      </a:r>
                    </a:p>
                  </a:txBody>
                  <a:tcPr>
                    <a:solidFill>
                      <a:srgbClr val="E9C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53136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D0D96C-66E7-EAC1-4786-A4B68791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105" y="571197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3E2784-807A-BA93-9686-60466FA2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377" y="6011616"/>
            <a:ext cx="7543800" cy="365125"/>
          </a:xfrm>
        </p:spPr>
        <p:txBody>
          <a:bodyPr/>
          <a:lstStyle/>
          <a:p>
            <a:r>
              <a:rPr lang="fr-FR"/>
              <a:t>Rappel des besoins</a:t>
            </a:r>
          </a:p>
        </p:txBody>
      </p:sp>
    </p:spTree>
    <p:extLst>
      <p:ext uri="{BB962C8B-B14F-4D97-AF65-F5344CB8AC3E}">
        <p14:creationId xmlns:p14="http://schemas.microsoft.com/office/powerpoint/2010/main" val="250123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03E9A-F98B-2AE0-E988-741ED4E1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26050" cy="84221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Contraintes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91C15-47FB-F00F-973E-7F04E17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4263"/>
            <a:ext cx="9926050" cy="4166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 2 principales contraintes du projet imposé par le client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 budget est compris entre 50 000 et 100 000 euros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 temps imparti maximum mis par le client est de 4 mois et demi</a:t>
            </a: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fr-F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D110F-649F-C6E3-C7F5-1FF5B4C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874845-6305-BE42-A8A2-C018E9F3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</a:t>
            </a:r>
          </a:p>
        </p:txBody>
      </p:sp>
    </p:spTree>
    <p:extLst>
      <p:ext uri="{BB962C8B-B14F-4D97-AF65-F5344CB8AC3E}">
        <p14:creationId xmlns:p14="http://schemas.microsoft.com/office/powerpoint/2010/main" val="381773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03E9A-F98B-2AE0-E988-741ED4E1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3082"/>
            <a:ext cx="9926050" cy="842211"/>
          </a:xfrm>
        </p:spPr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Les Estimations de temps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91C15-47FB-F00F-973E-7F04E17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47746"/>
            <a:ext cx="9908121" cy="4543454"/>
          </a:xfrm>
        </p:spPr>
        <p:txBody>
          <a:bodyPr>
            <a:normAutofit fontScale="77500" lnSpcReduction="20000"/>
          </a:bodyPr>
          <a:lstStyle/>
          <a:p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 Risques Humains: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Divers Causes Absentéismes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Possibilité de manque d'expérience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Démission au sein l'équipe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Conflits en sein de l'équipe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 Risques Matériels: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Panne</a:t>
            </a:r>
            <a:endParaRPr lang="fr-FR"/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Problème réseau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Autre bug informatique</a:t>
            </a:r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 Risques Temporels: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Retard sur fournisseur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Retard du livrable</a:t>
            </a:r>
            <a:endParaRPr lang="fr-FR"/>
          </a:p>
          <a:p>
            <a:pPr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Autre Risque: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Problème estimation des retards</a:t>
            </a:r>
          </a:p>
          <a:p>
            <a:pPr lvl="1">
              <a:buClr>
                <a:srgbClr val="FFFFFF"/>
              </a:buClr>
            </a:pPr>
            <a:r>
              <a:rPr lang="fr-F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Problème de dépassement de budget                                                                       Temps estimé : 4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D110F-649F-C6E3-C7F5-1FF5B4C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874845-6305-BE42-A8A2-C018E9F3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Estimations</a:t>
            </a:r>
          </a:p>
        </p:txBody>
      </p:sp>
    </p:spTree>
    <p:extLst>
      <p:ext uri="{BB962C8B-B14F-4D97-AF65-F5344CB8AC3E}">
        <p14:creationId xmlns:p14="http://schemas.microsoft.com/office/powerpoint/2010/main" val="3873258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37</Slides>
  <Notes>3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Mesh</vt:lpstr>
      <vt:lpstr>Tp7 fil rouge : Digichees</vt:lpstr>
      <vt:lpstr>Introduction</vt:lpstr>
      <vt:lpstr>Table des matières</vt:lpstr>
      <vt:lpstr>Présentation PowerPoint</vt:lpstr>
      <vt:lpstr>Les besoins</vt:lpstr>
      <vt:lpstr>Solutions proposées</vt:lpstr>
      <vt:lpstr>Les 4 grandes fonctionnalités</vt:lpstr>
      <vt:lpstr>Contraintes</vt:lpstr>
      <vt:lpstr>Les Estimations de temps</vt:lpstr>
      <vt:lpstr>Solutions</vt:lpstr>
      <vt:lpstr>Les Estimations des coûts</vt:lpstr>
      <vt:lpstr>Supplément</vt:lpstr>
      <vt:lpstr>Prévisualisation du résultat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Gestion des stocks</vt:lpstr>
      <vt:lpstr>Présentation PowerPoint</vt:lpstr>
      <vt:lpstr>Présentation PowerPoint</vt:lpstr>
      <vt:lpstr>Présentation PowerPoint</vt:lpstr>
      <vt:lpstr>Gestion des colis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Jira</vt:lpstr>
      <vt:lpstr>User Story</vt:lpstr>
      <vt:lpstr>Planning Poker</vt:lpstr>
      <vt:lpstr>Definition of Done et Definition of ready</vt:lpstr>
      <vt:lpstr>Planning</vt:lpstr>
      <vt:lpstr>Sprints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2</cp:revision>
  <dcterms:created xsi:type="dcterms:W3CDTF">2023-06-20T14:48:05Z</dcterms:created>
  <dcterms:modified xsi:type="dcterms:W3CDTF">2023-06-21T13:11:44Z</dcterms:modified>
</cp:coreProperties>
</file>